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75047-FA52-4588-A230-1EAD1012DA23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F24E3-1CA8-422C-ABB6-CAA1487F8E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86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15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20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10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640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46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476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83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291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165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88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906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8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48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694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869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26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49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11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F24E3-1CA8-422C-ABB6-CAA1487F8EA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34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52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21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84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81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70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2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68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73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2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3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221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DB23E-CA2B-4B39-A5E9-E862215C1A4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3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24156-315E-4CAE-8E6B-3E53BC234F9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338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6AE0D-43D6-4219-9C0A-28AA65ED5DA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335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5E2BA-8E71-40B2-9888-1EFF2A24F6D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23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BFEB5-F017-4A00-827D-292752213DD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5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6916A-FC93-4D82-9394-4B982D995B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646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63AB7-2F8F-4CD4-853C-2F678DD3C7C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09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6C393-60A3-45BD-A388-6C4418DAC5D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2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A7243-908C-4812-8FDA-51F7984DBEC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160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55CA7-3B49-45F3-BA28-1D3EECF4CC3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9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FE2FB-930A-463B-863D-B53BD9E4912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7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94566-CD4E-4D55-AADC-A40B85F2752F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1BF3F-D465-4FCC-8D59-851BAFC1FF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1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99"/>
            </a:gs>
            <a:gs pos="100000">
              <a:srgbClr val="FFCC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FFF4C2-22E7-4241-81E4-AF4D49355833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hyperlink" Target="http://rossfilm.ru/images/films/Mandelshtam/04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comp\Desktop\0001-001-Russkaja-literatura-v-KHKH-ve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8142"/>
            <a:ext cx="9144000" cy="68942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effectLst/>
                <a:latin typeface="Times New Roman"/>
                <a:ea typeface="Calibri"/>
              </a:rPr>
              <a:t>Жизнь и творчество поэта </a:t>
            </a:r>
            <a:br>
              <a:rPr lang="ru-RU" dirty="0" smtClean="0">
                <a:effectLst/>
                <a:latin typeface="Times New Roman"/>
                <a:ea typeface="Calibri"/>
              </a:rPr>
            </a:br>
            <a:r>
              <a:rPr lang="ru-RU" dirty="0" smtClean="0">
                <a:effectLst/>
                <a:latin typeface="Times New Roman"/>
                <a:ea typeface="Calibri"/>
              </a:rPr>
              <a:t>О. Мандельштама (обзор)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229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i="1" cap="al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glow rad="63500">
                    <a:prstClr val="white">
                      <a:alpha val="40000"/>
                    </a:prst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15.12.1891 - 27.12.1938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1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Desktop\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375" y="0"/>
            <a:ext cx="9275862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Осип </a:t>
            </a:r>
            <a:r>
              <a:rPr lang="ru-RU" sz="3600" b="1" i="1" dirty="0" err="1" smtClean="0"/>
              <a:t>Эмильевич</a:t>
            </a:r>
            <a:r>
              <a:rPr lang="ru-RU" sz="3600" b="1" i="1" dirty="0" smtClean="0"/>
              <a:t> Мандельштам</a:t>
            </a:r>
            <a:endParaRPr lang="ru-RU" sz="3600" b="1" i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Поэты умирают в небесах,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marL="0"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Высокая их плоть не знает тленья.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marL="0"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Звездой падучей, огненным знаменьем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marL="0"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Поэты умирают в небесах.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lvl="0" algn="r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100"/>
              <a:buFont typeface="Times New Roman"/>
              <a:buAutoNum type="arabicPeriod" startAt="1967"/>
            </a:pPr>
            <a:r>
              <a:rPr lang="ru-RU" sz="2000" b="1" dirty="0" smtClean="0">
                <a:solidFill>
                  <a:srgbClr val="000000"/>
                </a:solidFill>
                <a:ea typeface="Calibri"/>
                <a:cs typeface="Times New Roman"/>
              </a:rPr>
              <a:t>Леонид </a:t>
            </a:r>
            <a:r>
              <a:rPr lang="ru-RU" sz="2000" b="1" dirty="0">
                <a:solidFill>
                  <a:srgbClr val="000000"/>
                </a:solidFill>
                <a:ea typeface="Calibri"/>
                <a:cs typeface="Times New Roman"/>
              </a:rPr>
              <a:t>Киселев</a:t>
            </a:r>
            <a:endParaRPr lang="ru-RU" sz="20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7" name="Объект 6" descr="02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79512" y="2780928"/>
            <a:ext cx="4950550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10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Tenishev_School_postc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9258326" cy="57864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smtClean="0"/>
              <a:t>Почему поэт получил самые высокие оценки от подлинных ценителей поэзии при жизни, признания и любви после смерти?</a:t>
            </a:r>
            <a:endParaRPr lang="ru-RU" sz="24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Это какая улица?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Улица Мандельштама.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Что за фамилия чёртова —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Как её ни вывёртывай,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Криво звучит, а не прямо.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525963"/>
          </a:xfrm>
        </p:spPr>
        <p:txBody>
          <a:bodyPr>
            <a:normAutofit/>
          </a:bodyPr>
          <a:lstStyle/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Мало в нём было линейного,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Нрава он не был лилейного,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И потому эта улица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Или, верней, эта яма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Так и зовётся по имени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 latinLnBrk="1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Этого Мандельштама... </a:t>
            </a:r>
            <a:endParaRPr lang="ru-RU" sz="20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55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Биография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Осип </a:t>
            </a:r>
            <a:r>
              <a:rPr lang="ru-RU" sz="16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Эмильевич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Мандельштам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родился в январе 1891 года в столице Польши, которая в те времена была закреплена за Россией. Практически сразу после появления на свет сына семья переезжает в Петербург. </a:t>
            </a:r>
            <a:r>
              <a:rPr lang="ru-RU" sz="16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Эмилий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Вениаминович, отец мальчика, зарабатывал на жизнь перчаточным делом, а также в качестве купца состоял в первой гильдии, благодаря чему занимал неплохое положение в обществе. 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 мать, Флора </a:t>
            </a:r>
            <a:r>
              <a:rPr lang="ru-RU" sz="16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Вербловская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, занималась музыкой, любовь к которой от неё унаследовал и младший Мандельштам. </a:t>
            </a:r>
            <a:endParaRPr lang="ru-RU" sz="1600" b="1" dirty="0">
              <a:ea typeface="Calibri"/>
              <a:cs typeface="Times New Roman"/>
            </a:endParaRPr>
          </a:p>
          <a:p>
            <a:endParaRPr lang="ru-RU" sz="1400" dirty="0"/>
          </a:p>
        </p:txBody>
      </p:sp>
      <p:pic>
        <p:nvPicPr>
          <p:cNvPr id="5" name="Содержимое 8" descr="mandelshtam90-copi (1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1879600" cy="4191000"/>
          </a:xfrm>
        </p:spPr>
      </p:pic>
      <p:pic>
        <p:nvPicPr>
          <p:cNvPr id="6" name="Рисунок 5" descr="mandelshtam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2917" y="3501008"/>
            <a:ext cx="2458835" cy="307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Осип </a:t>
            </a:r>
            <a:r>
              <a:rPr lang="ru-RU" sz="18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Эмильевич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в период с 1900 г. по 1907 г. обучался в престижном </a:t>
            </a:r>
            <a:r>
              <a:rPr lang="ru-RU" sz="18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Тенишевском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училище. </a:t>
            </a:r>
            <a:r>
              <a:rPr lang="ru-RU" sz="1800" dirty="0" smtClean="0">
                <a:effectLst/>
                <a:latin typeface="Times New Roman"/>
                <a:ea typeface="Calibri"/>
                <a:cs typeface="Times New Roman"/>
              </a:rPr>
              <a:t>Учёба в престижном </a:t>
            </a:r>
            <a:r>
              <a:rPr lang="ru-RU" sz="1800" dirty="0" err="1" smtClean="0">
                <a:effectLst/>
                <a:latin typeface="Times New Roman"/>
                <a:ea typeface="Calibri"/>
                <a:cs typeface="Times New Roman"/>
              </a:rPr>
              <a:t>Тенишевском</a:t>
            </a:r>
            <a:r>
              <a:rPr lang="ru-RU" sz="1800" dirty="0" smtClean="0">
                <a:effectLst/>
                <a:latin typeface="Times New Roman"/>
                <a:ea typeface="Calibri"/>
                <a:cs typeface="Times New Roman"/>
              </a:rPr>
              <a:t> коммерческом училище, дававшем хорошую гуманитарную подготовку, стала важным этапом в становлении Мандельштама-поэта. Юноша посещает литературные вечера и концерты, которые часто устраивались в училище. Его влечёт литература и культура в широком смысле. </a:t>
            </a:r>
            <a:endParaRPr lang="ru-RU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03860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680520" cy="327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938" y="188640"/>
            <a:ext cx="1594222" cy="181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57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 indent="449580">
              <a:lnSpc>
                <a:spcPct val="115000"/>
              </a:lnSpc>
            </a:pPr>
            <a:r>
              <a:rPr lang="ru-RU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осле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окончания в 1907 году училища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Мандельштам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едет заграницу – в Париж, Рим, Берлин, слушает университетские лекции в Сорбонне, Гейдельберге, изучает французский, немецкий. Западноевропейская культура, соборы Парижа и Рима производят на него колоссальное впечатление, что немедленно переливается в стихи.</a:t>
            </a:r>
            <a:endParaRPr lang="ru-RU" sz="18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6400"/>
            <a:ext cx="2080233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45235"/>
            <a:ext cx="4403085" cy="424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74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9550" y="-1441450"/>
            <a:ext cx="14643100" cy="974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Творчество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3800" b="1" dirty="0" smtClean="0">
                <a:effectLst/>
                <a:latin typeface="Times New Roman"/>
                <a:ea typeface="Calibri"/>
                <a:cs typeface="Times New Roman"/>
              </a:rPr>
              <a:t>1.«Невыразимая печаль </a:t>
            </a:r>
            <a:endParaRPr lang="ru-RU" sz="3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800" b="1" dirty="0" smtClean="0">
                <a:effectLst/>
                <a:latin typeface="Times New Roman"/>
                <a:ea typeface="Calibri"/>
                <a:cs typeface="Times New Roman"/>
              </a:rPr>
              <a:t>Открыла два огромных глаза</a:t>
            </a:r>
            <a:r>
              <a:rPr lang="ru-RU" sz="3800" b="1" dirty="0" smtClean="0">
                <a:effectLst/>
                <a:latin typeface="Times New Roman"/>
                <a:ea typeface="Calibri"/>
                <a:cs typeface="Times New Roman"/>
              </a:rPr>
              <a:t>…»</a:t>
            </a:r>
          </a:p>
          <a:p>
            <a:pPr marL="0" indent="0">
              <a:spcAft>
                <a:spcPts val="0"/>
              </a:spcAft>
              <a:buNone/>
            </a:pPr>
            <a:endParaRPr lang="ru-RU" sz="3800" b="1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800" b="1" kern="1800" cap="all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2. «Дано мне тело</a:t>
            </a:r>
            <a:r>
              <a:rPr lang="ru-RU" sz="3800" b="1" kern="1800" cap="all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…»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3800" b="1" dirty="0">
              <a:ea typeface="Calibri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800" b="1" dirty="0" smtClean="0">
                <a:solidFill>
                  <a:srgbClr val="3D3D3D"/>
                </a:solidFill>
                <a:effectLst/>
                <a:latin typeface="Times New Roman"/>
                <a:ea typeface="Times New Roman"/>
              </a:rPr>
              <a:t>3.«Silentium» </a:t>
            </a:r>
            <a:endParaRPr lang="ru-RU" sz="3800" b="1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Мандельштам рано начал писать стихи. Первые его поэтические опыты относятся к 1905–1906 годам. Вопреки воле родителей, весьма неодобрительно относившихся к начинаниям сына, юный поэт отстоял свою творческую независимость и уже в 1910 году опубликовал первые стихотворения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6313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6350"/>
            <a:ext cx="912018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</a:rPr>
              <a:t>Творчество 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22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Мандельштам начинал с увлечения символизмом, к которому приобщил его непосредственный учитель </a:t>
            </a:r>
          </a:p>
          <a:p>
            <a:pPr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22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В.В. Гиппиус</a:t>
            </a:r>
            <a:r>
              <a:rPr lang="ru-RU" sz="2200" b="1" dirty="0" smtClean="0">
                <a:solidFill>
                  <a:srgbClr val="2A2A2A"/>
                </a:solidFill>
                <a:latin typeface="Times New Roman"/>
                <a:ea typeface="Times New Roman"/>
              </a:rPr>
              <a:t>,</a:t>
            </a:r>
            <a:r>
              <a:rPr lang="ru-RU" sz="22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 откликается на поэзию Ф. Сологуба, зачитывается Блоком. </a:t>
            </a:r>
            <a:r>
              <a:rPr lang="ru-RU" sz="22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  <a:cs typeface="Times New Roman"/>
              </a:rPr>
              <a:t>У него, как и у символистов, обнаруживается особое пристрастие к миру звуков, что объясняется исключительной музыкальностью, "врожденным ритмом", широкой образованностью в сфере искусства, чутким поэтическим слухом. </a:t>
            </a:r>
            <a:endParaRPr lang="ru-RU" sz="2200" b="1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02463"/>
            <a:ext cx="2201196" cy="2293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663" y="1081111"/>
            <a:ext cx="1981894" cy="2293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90" y="2636912"/>
            <a:ext cx="2195736" cy="30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29" y="3346506"/>
            <a:ext cx="2429549" cy="3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85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comp\Desktop\0001-001-Russkaja-literatura-v-KHKH-veke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18141"/>
            <a:ext cx="9119935" cy="68761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</a:rPr>
              <a:t>Творчество 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В начале 1910–х годов Мандельштам сближается с акмеистами, осознавшими кризис символизма, и входит в круг этих поэтов. Он активно сотрудничает в "Аполлоне" и "Гиперборее" и увлеченно разрабатывает поэтику акмеизма как теоретик и практик. Так, в статье "Утро акмеизма", написанной в 1913 году, Мандельштам обосновывает тезис о поэтическом зодчестве.</a:t>
            </a:r>
            <a:endParaRPr lang="ru-RU" b="1" dirty="0"/>
          </a:p>
        </p:txBody>
      </p:sp>
      <p:pic>
        <p:nvPicPr>
          <p:cNvPr id="5" name="Объект 4" descr="0037-155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33458" y="2060848"/>
            <a:ext cx="4720346" cy="314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3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omp\Desktop\1311063955418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195" y="116632"/>
            <a:ext cx="9055081" cy="67413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Отношение к революции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Прославим, братья, сумерки свободы,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Великий сумеречный год!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В кипящие ночные воды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Опущен грузный лес тенет.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Восходишь ты в глухие годы, —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О, солнце, судия, народ.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Прославим роковое бремя.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Которое в слезах народный вождь берет.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Прославим власти сумрачное бремя,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Ее невыносимый гнет.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В ком сердце есть — тот должен слышать, время,</a:t>
            </a:r>
            <a:b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1800" b="1" dirty="0">
                <a:solidFill>
                  <a:srgbClr val="C00000"/>
                </a:solidFill>
                <a:ea typeface="Calibri"/>
                <a:cs typeface="Times New Roman"/>
              </a:rPr>
              <a:t>Как твой корабль ко дну идет.</a:t>
            </a:r>
            <a:r>
              <a:rPr lang="ru-RU" sz="1800" b="1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sz="1800" b="1" dirty="0">
                <a:solidFill>
                  <a:srgbClr val="FF0000"/>
                </a:solidFill>
                <a:ea typeface="Calibri"/>
                <a:cs typeface="Times New Roman"/>
              </a:rPr>
            </a:b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Октябрьскую революцию поэт встретил как нечто неотвратимое. С одной стороны, его увлекла грандиозность происходящего, с другой — не покидали недобрые, настораживающие предчувствия, ощущение "ярма насилия и злобы«.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4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omp\Desktop\18886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8701" y="0"/>
            <a:ext cx="90652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Надежда Хазина, жена поэта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0215">
              <a:spcAft>
                <a:spcPts val="0"/>
              </a:spcAft>
            </a:pPr>
            <a:r>
              <a:rPr lang="ru-RU" sz="1600" b="1" dirty="0" smtClean="0">
                <a:solidFill>
                  <a:srgbClr val="333333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«Историческая встреча»» Осипа и Надежды состоялась 1 мая 1919 года в Киеве, в ночном клубе под экзотическим названием «Хлам», где собиралась местная богема. Уже известному поэту Мандельштаму шел 29-й год, а киевской художнице Наде Хазиной было всего 20 лет. Тоненькая, глазастая, с короткой стрижкой, она держала себя в духе того революционного времени — дерзко и безоглядно, смело отправилась к нему в гостиничный номер. «Кто бы мог подумать, —</a:t>
            </a:r>
            <a:r>
              <a:rPr lang="ru-RU" sz="1600" b="1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писала </a:t>
            </a:r>
            <a:r>
              <a:rPr lang="ru-RU" sz="1600" b="1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Надежда Яковлевна впоследствии, — что на всю жизнь мы окажемся вместе?..»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-main-pic" descr="Картинка 57 из 2410">
            <a:hlinkClick r:id="rId4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574" y="1700808"/>
            <a:ext cx="4722266" cy="37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6393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comp\Desktop\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77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600" b="1" i="1" dirty="0" smtClean="0"/>
              <a:t>На бледно-голубой эмали,</a:t>
            </a:r>
            <a:br>
              <a:rPr lang="ru-RU" sz="2600" b="1" i="1" dirty="0" smtClean="0"/>
            </a:br>
            <a:r>
              <a:rPr lang="ru-RU" sz="2600" b="1" i="1" dirty="0" smtClean="0"/>
              <a:t>Какая мыслима в апреле,</a:t>
            </a:r>
            <a:br>
              <a:rPr lang="ru-RU" sz="2600" b="1" i="1" dirty="0" smtClean="0"/>
            </a:br>
            <a:r>
              <a:rPr lang="ru-RU" sz="2600" b="1" i="1" dirty="0" smtClean="0"/>
              <a:t>Березы ветви поднимали</a:t>
            </a:r>
            <a:br>
              <a:rPr lang="ru-RU" sz="2600" b="1" i="1" dirty="0" smtClean="0"/>
            </a:br>
            <a:r>
              <a:rPr lang="ru-RU" sz="2600" b="1" i="1" dirty="0" smtClean="0"/>
              <a:t>И незаметно </a:t>
            </a:r>
            <a:r>
              <a:rPr lang="ru-RU" sz="2600" b="1" i="1" dirty="0" err="1" smtClean="0"/>
              <a:t>вечерели</a:t>
            </a:r>
            <a:r>
              <a:rPr lang="ru-RU" sz="2600" b="1" i="1" dirty="0" smtClean="0"/>
              <a:t>.</a:t>
            </a:r>
          </a:p>
          <a:p>
            <a:r>
              <a:rPr lang="ru-RU" sz="2600" b="1" i="1" dirty="0" smtClean="0"/>
              <a:t>Узор отточенный и мелкий,</a:t>
            </a:r>
            <a:br>
              <a:rPr lang="ru-RU" sz="2600" b="1" i="1" dirty="0" smtClean="0"/>
            </a:br>
            <a:r>
              <a:rPr lang="ru-RU" sz="2600" b="1" i="1" dirty="0" smtClean="0"/>
              <a:t>Застыла тоненькая сетка,</a:t>
            </a:r>
            <a:br>
              <a:rPr lang="ru-RU" sz="2600" b="1" i="1" dirty="0" smtClean="0"/>
            </a:br>
            <a:r>
              <a:rPr lang="ru-RU" sz="2600" b="1" i="1" dirty="0" smtClean="0"/>
              <a:t>Как на фарфоровой тарелке</a:t>
            </a:r>
            <a:br>
              <a:rPr lang="ru-RU" sz="2600" b="1" i="1" dirty="0" smtClean="0"/>
            </a:br>
            <a:r>
              <a:rPr lang="ru-RU" sz="2600" b="1" i="1" dirty="0" smtClean="0"/>
              <a:t>Рисунок, вычерченный метко,-</a:t>
            </a:r>
          </a:p>
          <a:p>
            <a:r>
              <a:rPr lang="ru-RU" sz="2600" b="1" i="1" dirty="0" smtClean="0"/>
              <a:t>Когда его художник милый</a:t>
            </a:r>
            <a:br>
              <a:rPr lang="ru-RU" sz="2600" b="1" i="1" dirty="0" smtClean="0"/>
            </a:br>
            <a:r>
              <a:rPr lang="ru-RU" sz="2600" b="1" i="1" dirty="0" smtClean="0"/>
              <a:t>Выводит на стеклянной тверди,</a:t>
            </a:r>
            <a:br>
              <a:rPr lang="ru-RU" sz="2600" b="1" i="1" dirty="0" smtClean="0"/>
            </a:br>
            <a:r>
              <a:rPr lang="ru-RU" sz="2600" b="1" i="1" dirty="0" smtClean="0"/>
              <a:t>В сознании минутной силы,</a:t>
            </a:r>
            <a:br>
              <a:rPr lang="ru-RU" sz="2600" b="1" i="1" dirty="0" smtClean="0"/>
            </a:br>
            <a:r>
              <a:rPr lang="ru-RU" sz="2600" b="1" i="1" dirty="0" smtClean="0"/>
              <a:t>В забвении печальной смерти.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Каждая мысль о тебе. Каждая слеза и каждая улыбка — тебе. Я благословляю каждый день и каждый час нашей горькой жизни, мой друг, мой спутник, мой милый слепой поводырь...</a:t>
            </a:r>
            <a:r>
              <a:rPr lang="ru-RU" sz="2000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знаю, где ты. Услышишь ли ты меня? Знаешь ли, как люблю? Я не успела тебе сказать, как я тебя люблю. Я не умею сказать и сейчас. Я только говорю: тебе, тебе... Ты всегда со мной…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omp\Desktop\419401.x400p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76764" cy="6858000"/>
          </a:xfrm>
          <a:prstGeom prst="rect">
            <a:avLst/>
          </a:prstGeom>
          <a:noFill/>
        </p:spPr>
      </p:pic>
      <p:pic>
        <p:nvPicPr>
          <p:cNvPr id="9220" name="Picture 4" descr="C:\Users\comp\Desktop\getfile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7544" y="450850"/>
            <a:ext cx="8352928" cy="59563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В 1922 году вышла новая книга О. Мандельштама — "</a:t>
            </a:r>
            <a:r>
              <a:rPr lang="ru-RU" sz="2000" b="1" dirty="0" err="1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Tristia</a:t>
            </a:r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". </a:t>
            </a:r>
            <a:endParaRPr lang="ru-RU" sz="20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Ее название представляет собой латинское слово, обозначающее "скорби". Этот заголовок характеризовал основную тональность второго сборника стихов. Книга объединила стихи 1915–1920 годов, созданные в период войны и революции. </a:t>
            </a:r>
          </a:p>
          <a:p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Любовь — еще одна тема "</a:t>
            </a:r>
            <a:r>
              <a:rPr lang="ru-RU" sz="2000" b="1" dirty="0" err="1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Tristia</a:t>
            </a:r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". Переданная через призму античности, она носит возвышенный характер и предстает как одна из великих ценностей жизни. </a:t>
            </a:r>
          </a:p>
          <a:p>
            <a:r>
              <a:rPr lang="ru-RU" sz="2000" b="1" dirty="0" smtClean="0">
                <a:solidFill>
                  <a:srgbClr val="2A2A2A"/>
                </a:solidFill>
                <a:effectLst/>
                <a:latin typeface="Times New Roman"/>
                <a:ea typeface="Times New Roman"/>
              </a:rPr>
              <a:t>Важное место в сборнике занимают стихи о Петербурге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39170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comp\Desktop\419401.x400p.jpg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lum bright="45000"/>
          </a:blip>
          <a:srcRect/>
          <a:stretch>
            <a:fillRect/>
          </a:stretch>
        </p:blipFill>
        <p:spPr bwMode="auto">
          <a:xfrm>
            <a:off x="18036" y="0"/>
            <a:ext cx="9175440" cy="68571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«Пятилетняя немота».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После того как поэт в 1925 году получил категорический отказ издательства напечатать его стихи, наступает пятилетняя немота. Подтвердилось пророчество поэта о том, что "губы оловом зальют". Правда, в 1928 году при помощи влиятельных друзей удается выпустить ранее задержанную книгу "Стихотворения«. Ценность сборника заключается в значительном расширении каждого их трех разделов ("Камень", "</a:t>
            </a:r>
            <a:r>
              <a:rPr lang="ru-RU" sz="2000" b="1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Tristia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" и "1921–1925").</a:t>
            </a:r>
            <a:br>
              <a:rPr lang="ru-RU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Внешних признаков времени в этих стихах мало. Однако дыхание времени и размышление о нем постоянны. Век в одноименном стихотворении кажется лирическому герою зверем, безжалостно преследующим его. Но и сам этот век представляется жертвой с разбитым позвоночником. </a:t>
            </a:r>
            <a:endParaRPr lang="ru-RU" sz="20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82664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comp\Desktop\419401.x400p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259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333333"/>
                </a:solidFill>
                <a:effectLst/>
                <a:latin typeface="Times New Roman"/>
                <a:ea typeface="Calibri"/>
              </a:rPr>
              <a:t>30-е годы</a:t>
            </a:r>
            <a:endParaRPr lang="ru-RU" sz="3600" dirty="0"/>
          </a:p>
        </p:txBody>
      </p:sp>
      <p:pic>
        <p:nvPicPr>
          <p:cNvPr id="6" name="Рисунок 5" descr="mandelshtam23.jp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59154" y="0"/>
            <a:ext cx="2384846" cy="256490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333333"/>
                </a:solidFill>
                <a:ea typeface="Calibri"/>
                <a:cs typeface="Times New Roman"/>
              </a:rPr>
              <a:t>Поэт всё более разочаровывался в коммунизме, на службе которого сам же ранее добровольно состоял. В начале 1930-х гг. он написал ряд лирических стихотворений с оппозиционно-политической </a:t>
            </a:r>
            <a:r>
              <a:rPr lang="ru-RU" sz="2800" b="1" dirty="0" smtClean="0">
                <a:solidFill>
                  <a:srgbClr val="333333"/>
                </a:solidFill>
                <a:ea typeface="Calibri"/>
                <a:cs typeface="Times New Roman"/>
              </a:rPr>
              <a:t>окраской. </a:t>
            </a:r>
          </a:p>
          <a:p>
            <a:r>
              <a:rPr lang="ru-RU" sz="2800" b="1" dirty="0" smtClean="0">
                <a:solidFill>
                  <a:srgbClr val="333333"/>
                </a:solidFill>
                <a:ea typeface="Calibri"/>
                <a:cs typeface="Times New Roman"/>
              </a:rPr>
              <a:t>В </a:t>
            </a:r>
            <a:r>
              <a:rPr lang="ru-RU" sz="2800" b="1" dirty="0">
                <a:solidFill>
                  <a:srgbClr val="333333"/>
                </a:solidFill>
                <a:ea typeface="Calibri"/>
                <a:cs typeface="Times New Roman"/>
              </a:rPr>
              <a:t>ноябре 1933 г. он написал резкую антисталинскую эпиграмму «Кремлёвский горец» и не раз читал её в своём окружении. Близкий друг Мандельштама, Борис Пастернак, назвал это стихотворение актом самоубийства.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87251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omp\Desktop\Б.Дворянская улица 8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8151" y="188640"/>
            <a:ext cx="9180304" cy="65527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Вскоре на </a:t>
            </a:r>
            <a:r>
              <a:rPr lang="ru-RU" sz="2800" b="1" dirty="0">
                <a:solidFill>
                  <a:srgbClr val="C00000"/>
                </a:solidFill>
              </a:rPr>
              <a:t>О</a:t>
            </a:r>
            <a:r>
              <a:rPr lang="ru-RU" sz="2800" b="1" dirty="0" smtClean="0">
                <a:solidFill>
                  <a:srgbClr val="C00000"/>
                </a:solidFill>
              </a:rPr>
              <a:t>сипа </a:t>
            </a:r>
            <a:r>
              <a:rPr lang="ru-RU" sz="2800" b="1" dirty="0" err="1" smtClean="0">
                <a:solidFill>
                  <a:srgbClr val="C00000"/>
                </a:solidFill>
              </a:rPr>
              <a:t>Эмильевича</a:t>
            </a:r>
            <a:r>
              <a:rPr lang="ru-RU" sz="2800" b="1" dirty="0" smtClean="0">
                <a:solidFill>
                  <a:srgbClr val="C00000"/>
                </a:solidFill>
              </a:rPr>
              <a:t> был сделан донос. В ночь с 13 на 14 мая 1934 года его арестовали и сослали в Чердынь (Пермский край). С ним поехала и жена Надежда.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Вскоре, при содействии Бухарина, ему позволили выбрать место своей ссылки. Мандельштам выбрал Воронеж.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5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omp\Desktop\000348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67687" y="0"/>
            <a:ext cx="9211687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Мы живем, под собою не чуя страны,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Наши речи за десять шагов не слышны,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А где хватит на </a:t>
            </a:r>
            <a:r>
              <a:rPr lang="ru-RU" sz="1900" b="1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полразговорца</a:t>
            </a: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Там припомнят кремлёвского горца.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endParaRPr lang="ru-RU" sz="1900" b="1" dirty="0" smtClean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Его толстые пальцы, как черви, жирны,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А слова, как пудовые гири, верны,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Тараканьи смеются усища,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И сияют его голенища.</a:t>
            </a:r>
            <a:endParaRPr lang="ru-RU" sz="1900" b="1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А вокруг него сброд тонкошеих вождей,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Он играет услугами полулюдей.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Кто свистит, кто </a:t>
            </a:r>
            <a:r>
              <a:rPr lang="ru-RU" sz="1900" b="1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мяучит</a:t>
            </a: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, кто хнычет,</a:t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Он один лишь </a:t>
            </a:r>
            <a:r>
              <a:rPr lang="ru-RU" sz="1900" b="1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бабачит</a:t>
            </a: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 и тычет,</a:t>
            </a:r>
          </a:p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9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</a:br>
            <a:r>
              <a:rPr lang="ru-RU" sz="21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Как подкову, кует за указом указ:</a:t>
            </a:r>
            <a:r>
              <a:rPr lang="ru-RU" sz="2100" dirty="0" smtClean="0">
                <a:solidFill>
                  <a:srgbClr val="C00000"/>
                </a:solidFill>
              </a:rPr>
              <a:t> </a:t>
            </a:r>
            <a:r>
              <a:rPr lang="ru-RU" sz="2100" b="1" dirty="0" smtClean="0">
                <a:solidFill>
                  <a:srgbClr val="C00000"/>
                </a:solidFill>
              </a:rPr>
              <a:t>Кому в пах, кому в лоб, кому в бровь, кому в глаз.</a:t>
            </a:r>
            <a:br>
              <a:rPr lang="ru-RU" sz="2100" b="1" dirty="0" smtClean="0">
                <a:solidFill>
                  <a:srgbClr val="C00000"/>
                </a:solidFill>
              </a:rPr>
            </a:br>
            <a:r>
              <a:rPr lang="ru-RU" sz="2100" b="1" dirty="0" smtClean="0">
                <a:solidFill>
                  <a:srgbClr val="C00000"/>
                </a:solidFill>
              </a:rPr>
              <a:t>Что ни казнь у него — то малина</a:t>
            </a:r>
            <a:br>
              <a:rPr lang="ru-RU" sz="2100" b="1" dirty="0" smtClean="0">
                <a:solidFill>
                  <a:srgbClr val="C00000"/>
                </a:solidFill>
              </a:rPr>
            </a:br>
            <a:r>
              <a:rPr lang="ru-RU" sz="2100" b="1" dirty="0" smtClean="0">
                <a:solidFill>
                  <a:srgbClr val="C00000"/>
                </a:solidFill>
              </a:rPr>
              <a:t>И широкая грудь осетина.</a:t>
            </a:r>
          </a:p>
          <a:p>
            <a:pPr>
              <a:spcBef>
                <a:spcPts val="840"/>
              </a:spcBef>
              <a:spcAft>
                <a:spcPts val="840"/>
              </a:spcAft>
            </a:pPr>
            <a:endParaRPr lang="ru-RU" sz="1900" b="1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>
              <a:spcBef>
                <a:spcPts val="840"/>
              </a:spcBef>
              <a:spcAft>
                <a:spcPts val="840"/>
              </a:spcAft>
            </a:pPr>
            <a:endParaRPr lang="ru-RU" sz="1800" b="1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marL="0" indent="0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buNone/>
            </a:pPr>
            <a:endParaRPr lang="ru-RU" sz="18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- При помощи  каких приемов создается образ «кремлевского горца»?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- Какова атмосфера того времени?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- Каково окружение Сталина?</a:t>
            </a:r>
          </a:p>
          <a:p>
            <a:pPr>
              <a:spcAft>
                <a:spcPts val="0"/>
              </a:spcAft>
            </a:pP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- Какие чувства вызывает стихотворение, как оно характеризует его создателя?</a:t>
            </a:r>
            <a:endParaRPr lang="ru-RU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659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comp\Desktop\sun_sky_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47963" y="-1443038"/>
            <a:ext cx="14639926" cy="97440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effectLst/>
                <a:latin typeface="Times New Roman"/>
                <a:ea typeface="Calibri"/>
              </a:rPr>
              <a:t>Последний арест и смерть.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rgbClr val="333333"/>
                </a:solidFill>
                <a:ea typeface="Calibri"/>
                <a:cs typeface="Times New Roman"/>
              </a:rPr>
              <a:t>П</a:t>
            </a:r>
            <a:r>
              <a:rPr lang="ru-RU" sz="2400" b="1" dirty="0" smtClean="0">
                <a:solidFill>
                  <a:srgbClr val="333333"/>
                </a:solidFill>
                <a:ea typeface="Calibri"/>
                <a:cs typeface="Times New Roman"/>
              </a:rPr>
              <a:t>оэт </a:t>
            </a:r>
            <a:r>
              <a:rPr lang="ru-RU" sz="2400" b="1" dirty="0">
                <a:solidFill>
                  <a:srgbClr val="333333"/>
                </a:solidFill>
                <a:ea typeface="Calibri"/>
                <a:cs typeface="Times New Roman"/>
              </a:rPr>
              <a:t>был арестован вторично в ночь с 1 на 2 мая 1938 года</a:t>
            </a:r>
            <a:r>
              <a:rPr lang="ru-RU" sz="2400" b="1" dirty="0" smtClean="0">
                <a:solidFill>
                  <a:srgbClr val="333333"/>
                </a:solidFill>
                <a:ea typeface="Calibri"/>
                <a:cs typeface="Times New Roman"/>
              </a:rPr>
              <a:t>.</a:t>
            </a:r>
          </a:p>
          <a:p>
            <a:pPr indent="450215">
              <a:spcAft>
                <a:spcPts val="0"/>
              </a:spcAft>
            </a:pPr>
            <a:r>
              <a:rPr lang="ru-RU" sz="2400" b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Последовал приговор: пять лет исправительно-трудовых лагерей за «контрреволюционную деятельность».</a:t>
            </a:r>
            <a:r>
              <a:rPr lang="ru-RU" sz="2400" b="1" dirty="0" smtClean="0">
                <a:solidFill>
                  <a:srgbClr val="3D3D3D"/>
                </a:solidFill>
                <a:effectLst/>
                <a:latin typeface="Times New Roman"/>
                <a:ea typeface="Times New Roman"/>
              </a:rPr>
              <a:t> Осип </a:t>
            </a:r>
            <a:r>
              <a:rPr lang="ru-RU" sz="2400" b="1" dirty="0" err="1" smtClean="0">
                <a:solidFill>
                  <a:srgbClr val="3D3D3D"/>
                </a:solidFill>
                <a:effectLst/>
                <a:latin typeface="Times New Roman"/>
                <a:ea typeface="Times New Roman"/>
              </a:rPr>
              <a:t>Эмильевич</a:t>
            </a:r>
            <a:r>
              <a:rPr lang="ru-RU" sz="2400" b="1" dirty="0" smtClean="0">
                <a:solidFill>
                  <a:srgbClr val="3D3D3D"/>
                </a:solidFill>
                <a:effectLst/>
                <a:latin typeface="Times New Roman"/>
                <a:ea typeface="Times New Roman"/>
              </a:rPr>
              <a:t> умер на этапе под Владивостоком.</a:t>
            </a:r>
            <a:endParaRPr lang="ru-RU" sz="2400" b="1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6146" name="Picture 2" descr="C:\Users\comp\Desktop\big84117img_20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72103"/>
            <a:ext cx="3672408" cy="5512056"/>
          </a:xfrm>
          <a:prstGeom prst="rect">
            <a:avLst/>
          </a:prstGeom>
          <a:noFill/>
        </p:spPr>
      </p:pic>
      <p:pic>
        <p:nvPicPr>
          <p:cNvPr id="6148" name="Picture 4" descr="C:\Users\comp\Desktop\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88640"/>
            <a:ext cx="2160239" cy="1437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4777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7044" name="Picture 4" descr="1818_b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56190" cy="656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/>
          <a:lstStyle/>
          <a:p>
            <a:r>
              <a:rPr lang="ru-RU" sz="1400" dirty="0" smtClean="0">
                <a:effectLst/>
                <a:latin typeface="Times New Roman"/>
                <a:ea typeface="Calibri"/>
              </a:rPr>
              <a:t>«</a:t>
            </a:r>
            <a:r>
              <a:rPr lang="ru-RU" sz="1800" b="1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Поэт умирал. Большие, вздутые голодом кисти рук лежали на груди, не прячась от холода…</a:t>
            </a:r>
            <a:br>
              <a:rPr lang="ru-RU" sz="1800" b="1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800" b="1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Поэт умирал так долго, что перестал понимать, что умирает…Он верил в бессмертие, в настоящее человеческое бессмертие...он вовсе не устал жить. Он верил в бессмертие своих стихов. Вся его жизнь была литературной книгой, сказкой, сном, и только настоящий день был подлинной жизнью...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4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1061</Words>
  <Application>Microsoft Office PowerPoint</Application>
  <PresentationFormat>Экран (4:3)</PresentationFormat>
  <Paragraphs>92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Оформление по умолчанию</vt:lpstr>
      <vt:lpstr>Жизнь и творчество поэта  О. Мандельштама (обзор)</vt:lpstr>
      <vt:lpstr>Осип Эмильевич Мандельштам</vt:lpstr>
      <vt:lpstr>Почему поэт получил самые высокие оценки от подлинных ценителей поэзии при жизни, признания и любви после смерти?</vt:lpstr>
      <vt:lpstr>Биография</vt:lpstr>
      <vt:lpstr>Презентация PowerPoint</vt:lpstr>
      <vt:lpstr>Презентация PowerPoint</vt:lpstr>
      <vt:lpstr>Творчество </vt:lpstr>
      <vt:lpstr>Творчество </vt:lpstr>
      <vt:lpstr>Творчество </vt:lpstr>
      <vt:lpstr>Отношение к революции</vt:lpstr>
      <vt:lpstr>Надежда Хазина, жена поэта</vt:lpstr>
      <vt:lpstr>Презентация PowerPoint</vt:lpstr>
      <vt:lpstr>В 1922 году вышла новая книга О. Мандельштама — "Tristia". </vt:lpstr>
      <vt:lpstr>«Пятилетняя немота».</vt:lpstr>
      <vt:lpstr>30-е годы</vt:lpstr>
      <vt:lpstr>Презентация PowerPoint</vt:lpstr>
      <vt:lpstr>Презентация PowerPoint</vt:lpstr>
      <vt:lpstr>Последний арест и смерть.</vt:lpstr>
      <vt:lpstr>«Поэт умирал. Большие, вздутые голодом кисти рук лежали на груди, не прячась от холода… Поэт умирал так долго, что перестал понимать, что умирает…Он верил в бессмертие, в настоящее человеческое бессмертие...он вовсе не устал жить. Он верил в бессмертие своих стихов. Вся его жизнь была литературной книгой, сказкой, сном, и только настоящий день был подлинной жизнью...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поэта  О. Мандельштама (обзор)</dc:title>
  <dc:creator>Гость</dc:creator>
  <cp:lastModifiedBy>Пользователь</cp:lastModifiedBy>
  <cp:revision>19</cp:revision>
  <dcterms:created xsi:type="dcterms:W3CDTF">2017-01-27T07:38:50Z</dcterms:created>
  <dcterms:modified xsi:type="dcterms:W3CDTF">2017-01-28T04:50:47Z</dcterms:modified>
</cp:coreProperties>
</file>